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60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2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4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2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4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60912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60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623160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3192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80294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60912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43192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80294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12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60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120" y="221040"/>
            <a:ext cx="10972440" cy="1250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12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60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12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86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20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44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48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645840" y="452880"/>
            <a:ext cx="9403920" cy="1399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 w="0">
            <a:noFill/>
          </a:ln>
        </p:spPr>
      </p:pic>
      <p:pic>
        <p:nvPicPr>
          <p:cNvPr id="45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 w="0">
            <a:noFill/>
          </a:ln>
        </p:spPr>
      </p:pic>
      <p:sp>
        <p:nvSpPr>
          <p:cNvPr id="46" name="CustomShape 1"/>
          <p:cNvSpPr/>
          <p:nvPr/>
        </p:nvSpPr>
        <p:spPr>
          <a:xfrm>
            <a:off x="86086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50b9c1">
                  <a:alpha val="7058"/>
                </a:srgbClr>
              </a:gs>
              <a:gs pos="100000">
                <a:srgbClr val="50b9c1">
                  <a:alpha val="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7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200" y="0"/>
            <a:ext cx="1602720" cy="1140840"/>
          </a:xfrm>
          <a:prstGeom prst="rect">
            <a:avLst/>
          </a:prstGeom>
          <a:ln w="0">
            <a:noFill/>
          </a:ln>
        </p:spPr>
      </p:pic>
      <p:pic>
        <p:nvPicPr>
          <p:cNvPr id="48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440" y="6095880"/>
            <a:ext cx="992880" cy="761400"/>
          </a:xfrm>
          <a:prstGeom prst="rect">
            <a:avLst/>
          </a:prstGeom>
          <a:ln w="0">
            <a:noFill/>
          </a:ln>
        </p:spPr>
      </p:pic>
      <p:sp>
        <p:nvSpPr>
          <p:cNvPr id="49" name="CustomShape 2"/>
          <p:cNvSpPr/>
          <p:nvPr/>
        </p:nvSpPr>
        <p:spPr>
          <a:xfrm>
            <a:off x="1043748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PlaceHolder 3"/>
          <p:cNvSpPr>
            <a:spLocks noGrp="1"/>
          </p:cNvSpPr>
          <p:nvPr>
            <p:ph type="title"/>
          </p:nvPr>
        </p:nvSpPr>
        <p:spPr>
          <a:xfrm>
            <a:off x="60912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0912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269000" y="1043280"/>
            <a:ext cx="8825040" cy="332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ebebeb"/>
                </a:solidFill>
                <a:latin typeface="Century Gothic"/>
              </a:rPr>
              <a:t>Презентация на тему «Разработка программы «Регистратура»»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154520" y="4777560"/>
            <a:ext cx="8825040" cy="86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algn="r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2000" spc="-1" strike="noStrike" cap="all">
                <a:solidFill>
                  <a:srgbClr val="8ad0d6"/>
                </a:solidFill>
                <a:latin typeface="Century Gothic"/>
              </a:rPr>
              <a:t>Выполнил студент группы П1-17:</a:t>
            </a:r>
            <a:endParaRPr b="0" lang="ru-RU" sz="2000" spc="-1" strike="noStrike"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2000" spc="-1" strike="noStrike" cap="all">
                <a:solidFill>
                  <a:srgbClr val="8ad0d6"/>
                </a:solidFill>
                <a:latin typeface="Century Gothic"/>
              </a:rPr>
              <a:t>Звонарёв Д.А.</a:t>
            </a: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1149840" y="3027600"/>
            <a:ext cx="9905400" cy="5150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latin typeface="Century Gothic"/>
              </a:rPr>
              <a:t>Спасибо за внимание</a:t>
            </a:r>
            <a:endParaRPr b="0" lang="ru-RU" sz="4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644760" y="962640"/>
            <a:ext cx="9403920" cy="13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Century Gothic"/>
              </a:rPr>
              <a:t>Основные направления деятельности организации</a:t>
            </a:r>
            <a:endParaRPr b="0" lang="ru-RU" sz="36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1103040" y="2527560"/>
            <a:ext cx="8946000" cy="419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latin typeface="Century Gothic"/>
              </a:rPr>
              <a:t>Освоение и применение новых программных и технических средств</a:t>
            </a:r>
            <a:endParaRPr b="0" lang="ru-RU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latin typeface="Century Gothic"/>
              </a:rPr>
              <a:t>Снижение времязатрат</a:t>
            </a:r>
            <a:endParaRPr b="0" lang="ru-RU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latin typeface="Century Gothic"/>
              </a:rPr>
              <a:t>Автоматизация работы поликлиники</a:t>
            </a:r>
            <a:endParaRPr b="0" lang="ru-RU" sz="20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latin typeface="Century Gothic"/>
              </a:rPr>
              <a:t>Улучшенное качество работы</a:t>
            </a:r>
            <a:endParaRPr b="0" lang="ru-RU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64584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latin typeface="Century Gothic"/>
              </a:rPr>
              <a:t>Основные количественные показатели организации</a:t>
            </a:r>
            <a:endParaRPr b="0" lang="ru-RU" sz="4200" spc="-1" strike="noStrike">
              <a:latin typeface="Arial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1141200" y="5132880"/>
            <a:ext cx="9905400" cy="115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endParaRPr b="0" lang="ru-RU" sz="1800" spc="-1" strike="noStrike">
              <a:latin typeface="Arial"/>
            </a:endParaRPr>
          </a:p>
          <a:p>
            <a:pPr marL="343080" indent="-342360" algn="ctr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ru-RU" sz="2000" spc="-1" strike="noStrike">
                <a:solidFill>
                  <a:srgbClr val="ffffff"/>
                </a:solidFill>
                <a:latin typeface="Century Gothic"/>
              </a:rPr>
              <a:t>Общее количество выполняемых задач : 4</a:t>
            </a:r>
            <a:endParaRPr b="0" lang="ru-RU" sz="2000" spc="-1" strike="noStrike">
              <a:latin typeface="Arial"/>
            </a:endParaRPr>
          </a:p>
        </p:txBody>
      </p:sp>
      <p:graphicFrame>
        <p:nvGraphicFramePr>
          <p:cNvPr id="94" name="Table 3"/>
          <p:cNvGraphicFramePr/>
          <p:nvPr/>
        </p:nvGraphicFramePr>
        <p:xfrm>
          <a:off x="1037520" y="2223720"/>
          <a:ext cx="10112040" cy="2793240"/>
        </p:xfrm>
        <a:graphic>
          <a:graphicData uri="http://schemas.openxmlformats.org/drawingml/2006/table">
            <a:tbl>
              <a:tblPr/>
              <a:tblGrid>
                <a:gridCol w="5162040"/>
                <a:gridCol w="4950000"/>
              </a:tblGrid>
              <a:tr h="41040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Задача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Период выполнения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7224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Разработка базы данных для поликлиники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2019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45216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Разработка программы для поликлиники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2019 - 2020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65268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Внедрение новых программных и аппаратных средств в рабочий процесс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2020 – настоящее время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90612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Консультация врачей и пациентов по вопросам интеграции новых средств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С момента начала разработки программы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64584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latin typeface="Century Gothic"/>
              </a:rPr>
              <a:t>Должностная структура организации</a:t>
            </a:r>
            <a:endParaRPr b="0" lang="ru-RU" sz="4200" spc="-1" strike="noStrike">
              <a:latin typeface="Arial"/>
            </a:endParaRPr>
          </a:p>
        </p:txBody>
      </p:sp>
      <p:pic>
        <p:nvPicPr>
          <p:cNvPr id="96" name="Рисунок 3" descr=""/>
          <p:cNvPicPr/>
          <p:nvPr/>
        </p:nvPicPr>
        <p:blipFill>
          <a:blip r:embed="rId1"/>
          <a:stretch/>
        </p:blipFill>
        <p:spPr>
          <a:xfrm>
            <a:off x="2354760" y="1982520"/>
            <a:ext cx="5986440" cy="4273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64584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latin typeface="Century Gothic"/>
              </a:rPr>
              <a:t>Математическая модель</a:t>
            </a:r>
            <a:endParaRPr b="0" lang="ru-RU" sz="4200" spc="-1" strike="noStrike">
              <a:latin typeface="Arial"/>
            </a:endParaRPr>
          </a:p>
        </p:txBody>
      </p:sp>
      <p:graphicFrame>
        <p:nvGraphicFramePr>
          <p:cNvPr id="98" name="Table 2"/>
          <p:cNvGraphicFramePr/>
          <p:nvPr/>
        </p:nvGraphicFramePr>
        <p:xfrm>
          <a:off x="1141200" y="2097000"/>
          <a:ext cx="9905400" cy="2141280"/>
        </p:xfrm>
        <a:graphic>
          <a:graphicData uri="http://schemas.openxmlformats.org/drawingml/2006/table">
            <a:tbl>
              <a:tblPr/>
              <a:tblGrid>
                <a:gridCol w="1937880"/>
                <a:gridCol w="7967520"/>
              </a:tblGrid>
              <a:tr h="65268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Номер действия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Действие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7224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Получение зашифрованных данных с сервера поликлиники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7224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2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Расшифровка данных с помощь алгоритма </a:t>
                      </a: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RSA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7224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3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Разбор расшифрованной </a:t>
                      </a: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JSON</a:t>
                      </a: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-строки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7224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4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Отправка данных в пользовательский интерфейс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64584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latin typeface="Century Gothic"/>
              </a:rPr>
              <a:t>Таблица</a:t>
            </a: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 </a:t>
            </a:r>
            <a:r>
              <a:rPr b="0" lang="ru-RU" sz="4200" spc="-1" strike="noStrike">
                <a:solidFill>
                  <a:srgbClr val="ebebeb"/>
                </a:solidFill>
                <a:latin typeface="Century Gothic"/>
              </a:rPr>
              <a:t>программных решений</a:t>
            </a:r>
            <a:endParaRPr b="0" lang="ru-RU" sz="4200" spc="-1" strike="noStrike">
              <a:latin typeface="Arial"/>
            </a:endParaRPr>
          </a:p>
        </p:txBody>
      </p:sp>
      <p:graphicFrame>
        <p:nvGraphicFramePr>
          <p:cNvPr id="100" name="Table 2"/>
          <p:cNvGraphicFramePr/>
          <p:nvPr/>
        </p:nvGraphicFramePr>
        <p:xfrm>
          <a:off x="1103040" y="2052720"/>
          <a:ext cx="8946360" cy="1482840"/>
        </p:xfrm>
        <a:graphic>
          <a:graphicData uri="http://schemas.openxmlformats.org/drawingml/2006/table">
            <a:tbl>
              <a:tblPr/>
              <a:tblGrid>
                <a:gridCol w="2982240"/>
                <a:gridCol w="2982240"/>
                <a:gridCol w="2981880"/>
              </a:tblGrid>
              <a:tr h="370800"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Название  программного решения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Название организации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Доступен на платформах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70800"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Учёт пациентов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Простой Софт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PC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70800"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1С:Медицина. Поликлиника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1С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PC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70800"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МедАнгел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Ангелист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 lIns="82440" rIns="82440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PC, Android, IOS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82440" marR="82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1141200" y="618480"/>
            <a:ext cx="9905400" cy="58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latin typeface="Century Gothic"/>
              </a:rPr>
              <a:t>Алгоритм решения задачи</a:t>
            </a:r>
            <a:endParaRPr b="0" lang="ru-RU" sz="4200" spc="-1" strike="noStrike">
              <a:latin typeface="Arial"/>
            </a:endParaRPr>
          </a:p>
        </p:txBody>
      </p:sp>
      <p:pic>
        <p:nvPicPr>
          <p:cNvPr id="102" name="Рисунок 4" descr=""/>
          <p:cNvPicPr/>
          <p:nvPr/>
        </p:nvPicPr>
        <p:blipFill>
          <a:blip r:embed="rId1"/>
          <a:stretch/>
        </p:blipFill>
        <p:spPr>
          <a:xfrm>
            <a:off x="2861640" y="2400120"/>
            <a:ext cx="5939640" cy="270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64584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latin typeface="Century Gothic"/>
              </a:rPr>
              <a:t>Таблица выбранных Инструментов Разработки</a:t>
            </a:r>
            <a:endParaRPr b="0" lang="ru-RU" sz="4200" spc="-1" strike="noStrike">
              <a:latin typeface="Arial"/>
            </a:endParaRPr>
          </a:p>
        </p:txBody>
      </p:sp>
      <p:graphicFrame>
        <p:nvGraphicFramePr>
          <p:cNvPr id="104" name="Table 2"/>
          <p:cNvGraphicFramePr/>
          <p:nvPr/>
        </p:nvGraphicFramePr>
        <p:xfrm>
          <a:off x="2733480" y="2097000"/>
          <a:ext cx="6603480" cy="1482840"/>
        </p:xfrm>
        <a:graphic>
          <a:graphicData uri="http://schemas.openxmlformats.org/drawingml/2006/table">
            <a:tbl>
              <a:tblPr/>
              <a:tblGrid>
                <a:gridCol w="3301920"/>
                <a:gridCol w="3301560"/>
              </a:tblGrid>
              <a:tr h="370800"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Название инструмента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Фактор выбора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7080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C#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Совместимость с программами от </a:t>
                      </a: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Microsoft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7080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Visual Studio 2019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Удобство разработки программ, относительно бесплатна, множество библиотек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  <a:tr h="37080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Microsoft Access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Программа используется в организации</a:t>
                      </a:r>
                      <a:endParaRPr b="0" lang="ru-RU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645840" y="452880"/>
            <a:ext cx="9403920" cy="139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0" lang="ru-RU" sz="4200" spc="-1" strike="noStrike">
                <a:solidFill>
                  <a:srgbClr val="ebebeb"/>
                </a:solidFill>
                <a:latin typeface="Century Gothic"/>
              </a:rPr>
              <a:t>Структура главного модуля </a:t>
            </a:r>
            <a:endParaRPr b="0" lang="ru-RU" sz="4200" spc="-1" strike="noStrike">
              <a:latin typeface="Arial"/>
            </a:endParaRPr>
          </a:p>
        </p:txBody>
      </p:sp>
      <p:pic>
        <p:nvPicPr>
          <p:cNvPr id="106" name="Рисунок 4" descr=""/>
          <p:cNvPicPr/>
          <p:nvPr/>
        </p:nvPicPr>
        <p:blipFill>
          <a:blip r:embed="rId1"/>
          <a:stretch/>
        </p:blipFill>
        <p:spPr>
          <a:xfrm>
            <a:off x="2896920" y="2059920"/>
            <a:ext cx="5939640" cy="3862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237</TotalTime>
  <Application>LibreOffice/7.0.3.1$Windows_X86_64 LibreOffice_project/d7547858d014d4cf69878db179d326fc3483e082</Application>
  <Words>193</Words>
  <Paragraphs>58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2020-05-19T12:19:13Z</dcterms:created>
  <dc:creator/>
  <dc:description/>
  <dc:language>ru-RU</dc:language>
  <cp:lastModifiedBy/>
  <dcterms:modified xsi:type="dcterms:W3CDTF">2021-05-14T00:45:24Z</dcterms:modified>
  <cp:revision>35</cp:revision>
  <dc:subject/>
  <dc:title>Презентация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10</vt:i4>
  </property>
</Properties>
</file>